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CFFFE9"/>
    <a:srgbClr val="DF9135"/>
    <a:srgbClr val="4F81BD"/>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59"/>
  </p:normalViewPr>
  <p:slideViewPr>
    <p:cSldViewPr>
      <p:cViewPr>
        <p:scale>
          <a:sx n="90" d="100"/>
          <a:sy n="90" d="100"/>
        </p:scale>
        <p:origin x="592" y="-129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5/9/18</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18" Type="http://schemas.openxmlformats.org/officeDocument/2006/relationships/image" Target="../media/image16.png"/><Relationship Id="rId3" Type="http://schemas.openxmlformats.org/officeDocument/2006/relationships/image" Target="../media/image1.jpeg"/><Relationship Id="rId21" Type="http://schemas.openxmlformats.org/officeDocument/2006/relationships/image" Target="../media/image19.jpg"/><Relationship Id="rId7" Type="http://schemas.openxmlformats.org/officeDocument/2006/relationships/image" Target="../media/image5.jpeg"/><Relationship Id="rId12" Type="http://schemas.openxmlformats.org/officeDocument/2006/relationships/image" Target="../media/image10.jpeg"/><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jpe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g"/><Relationship Id="rId23" Type="http://schemas.openxmlformats.org/officeDocument/2006/relationships/image" Target="../media/image21.png"/><Relationship Id="rId10" Type="http://schemas.openxmlformats.org/officeDocument/2006/relationships/image" Target="../media/image8.jpeg"/><Relationship Id="rId19" Type="http://schemas.openxmlformats.org/officeDocument/2006/relationships/image" Target="../media/image17.png"/><Relationship Id="rId4" Type="http://schemas.openxmlformats.org/officeDocument/2006/relationships/image" Target="../media/image2.jpg"/><Relationship Id="rId9" Type="http://schemas.openxmlformats.org/officeDocument/2006/relationships/image" Target="../media/image7.jpg"/><Relationship Id="rId14" Type="http://schemas.openxmlformats.org/officeDocument/2006/relationships/image" Target="../media/image12.jpeg"/><Relationship Id="rId22"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venir Roman" panose="02000503020000020003" pitchFamily="2" charset="0"/>
            </a:endParaRPr>
          </a:p>
        </p:txBody>
      </p:sp>
      <p:sp>
        <p:nvSpPr>
          <p:cNvPr id="2" name="TextBox 1"/>
          <p:cNvSpPr txBox="1"/>
          <p:nvPr/>
        </p:nvSpPr>
        <p:spPr>
          <a:xfrm>
            <a:off x="6039188" y="520700"/>
            <a:ext cx="18043525" cy="3279359"/>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solidFill>
                  <a:srgbClr val="FFFFFF"/>
                </a:solidFill>
                <a:latin typeface="Avenir Roman" panose="02000503020000020003" pitchFamily="2" charset="0"/>
                <a:cs typeface="Arial Black" pitchFamily="18" charset="0"/>
              </a:rPr>
              <a:t>Ring Imaging</a:t>
            </a:r>
          </a:p>
          <a:p>
            <a:pPr algn="ctr">
              <a:lnSpc>
                <a:spcPts val="8400"/>
              </a:lnSpc>
              <a:tabLst>
                <a:tab pos="3644900" algn="l"/>
                <a:tab pos="7785100" algn="l"/>
                <a:tab pos="8255000" algn="l"/>
              </a:tabLst>
            </a:pPr>
            <a:r>
              <a:rPr lang="en-US" altLang="zh-CN" sz="8800" b="1" dirty="0">
                <a:solidFill>
                  <a:srgbClr val="FFFFFF"/>
                </a:solidFill>
                <a:latin typeface="Avenir Roman" panose="02000503020000020003" pitchFamily="2" charset="0"/>
                <a:cs typeface="Arial Black" pitchFamily="18" charset="0"/>
              </a:rPr>
              <a:t>Cherenkov (RICH)</a:t>
            </a:r>
          </a:p>
          <a:p>
            <a:pPr algn="ctr">
              <a:lnSpc>
                <a:spcPts val="8400"/>
              </a:lnSpc>
              <a:tabLst>
                <a:tab pos="3644900" algn="l"/>
                <a:tab pos="7785100" algn="l"/>
                <a:tab pos="8255000" algn="l"/>
              </a:tabLst>
            </a:pPr>
            <a:r>
              <a:rPr lang="en-US" altLang="zh-CN" sz="8000" dirty="0">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Thomas</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Jefferson</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chemeClr val="bg1"/>
                </a:solidFill>
                <a:latin typeface="Avenir Roman" panose="02000503020000020003" pitchFamily="2" charset="0"/>
                <a:cs typeface="Calibri" panose="020F0502020204030204" pitchFamily="34" charset="0"/>
              </a:rPr>
              <a:t>National</a:t>
            </a:r>
            <a:r>
              <a:rPr lang="en-US" altLang="zh-CN" sz="4000" dirty="0">
                <a:solidFill>
                  <a:schemeClr val="bg1"/>
                </a:solidFill>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Accelerator</a:t>
            </a:r>
            <a:r>
              <a:rPr lang="en-US" altLang="zh-CN" sz="4000" dirty="0">
                <a:latin typeface="Avenir Roman" panose="02000503020000020003" pitchFamily="2" charset="0"/>
                <a:cs typeface="Calibri" panose="020F0502020204030204" pitchFamily="34" charset="0"/>
              </a:rPr>
              <a:t> </a:t>
            </a:r>
            <a:r>
              <a:rPr lang="en-US" altLang="zh-CN" sz="4000" b="1" dirty="0">
                <a:solidFill>
                  <a:srgbClr val="FFFFFF"/>
                </a:solidFill>
                <a:latin typeface="Avenir Roman" panose="02000503020000020003" pitchFamily="2" charset="0"/>
                <a:cs typeface="Calibri" panose="020F0502020204030204" pitchFamily="34" charset="0"/>
              </a:rPr>
              <a:t>Facility</a:t>
            </a: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425450" y="316736"/>
            <a:ext cx="4343401" cy="3578267"/>
            <a:chOff x="196851" y="57676"/>
            <a:chExt cx="4343401" cy="3578267"/>
          </a:xfrm>
        </p:grpSpPr>
        <p:pic>
          <p:nvPicPr>
            <p:cNvPr id="21" name="Picture 3"/>
            <p:cNvPicPr>
              <a:picLocks noChangeAspect="1" noChangeArrowheads="1"/>
            </p:cNvPicPr>
            <p:nvPr/>
          </p:nvPicPr>
          <p:blipFill rotWithShape="1">
            <a:blip r:embed="rId3"/>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grpSp>
        <p:nvGrpSpPr>
          <p:cNvPr id="40" name="Group 39">
            <a:extLst>
              <a:ext uri="{FF2B5EF4-FFF2-40B4-BE49-F238E27FC236}">
                <a16:creationId xmlns:a16="http://schemas.microsoft.com/office/drawing/2014/main" id="{DC022F08-7E89-6344-BF04-A2060CFD3E5C}"/>
              </a:ext>
            </a:extLst>
          </p:cNvPr>
          <p:cNvGrpSpPr/>
          <p:nvPr/>
        </p:nvGrpSpPr>
        <p:grpSpPr>
          <a:xfrm>
            <a:off x="171000" y="4345247"/>
            <a:ext cx="13970450" cy="11609869"/>
            <a:chOff x="273050" y="4880131"/>
            <a:chExt cx="9317958" cy="11609869"/>
          </a:xfrm>
        </p:grpSpPr>
        <p:sp>
          <p:nvSpPr>
            <p:cNvPr id="11" name="Freeform 3"/>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What </a:t>
              </a:r>
              <a:r>
                <a:rPr lang="en-US" altLang="zh-CN" sz="3600" b="1">
                  <a:latin typeface="Avenir Roman" panose="02000503020000020003" pitchFamily="2" charset="0"/>
                </a:rPr>
                <a:t>is it?</a:t>
              </a:r>
              <a:endParaRPr lang="zh-CN" altLang="en-US" sz="3600" b="1" dirty="0">
                <a:latin typeface="Avenir Roman"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Roman" panose="02000503020000020003" pitchFamily="2" charset="0"/>
              </a:endParaRPr>
            </a:p>
          </p:txBody>
        </p:sp>
      </p:grpSp>
      <p:grpSp>
        <p:nvGrpSpPr>
          <p:cNvPr id="72" name="Group 71">
            <a:extLst>
              <a:ext uri="{FF2B5EF4-FFF2-40B4-BE49-F238E27FC236}">
                <a16:creationId xmlns:a16="http://schemas.microsoft.com/office/drawing/2014/main" id="{7B82FF5F-D340-F847-9487-A645E29D3420}"/>
              </a:ext>
            </a:extLst>
          </p:cNvPr>
          <p:cNvGrpSpPr/>
          <p:nvPr/>
        </p:nvGrpSpPr>
        <p:grpSpPr>
          <a:xfrm>
            <a:off x="171000" y="16201132"/>
            <a:ext cx="13970450" cy="4022569"/>
            <a:chOff x="273050" y="4880131"/>
            <a:chExt cx="9317958" cy="4022569"/>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Avenir Roman" panose="02000503020000020003" pitchFamily="2" charset="0"/>
                </a:rPr>
                <a:t>Tech Specs</a:t>
              </a:r>
              <a:endParaRPr lang="zh-CN" altLang="en-US" sz="4000" b="1" dirty="0">
                <a:latin typeface="Avenir Roman" panose="02000503020000020003" pitchFamily="2"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27660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venir Roman" panose="02000503020000020003" pitchFamily="2" charset="0"/>
              </a:endParaRPr>
            </a:p>
          </p:txBody>
        </p:sp>
      </p:grpSp>
      <p:grpSp>
        <p:nvGrpSpPr>
          <p:cNvPr id="75" name="Group 74">
            <a:extLst>
              <a:ext uri="{FF2B5EF4-FFF2-40B4-BE49-F238E27FC236}">
                <a16:creationId xmlns:a16="http://schemas.microsoft.com/office/drawing/2014/main" id="{CFC8A5E8-9FE3-CC4D-8F10-2355B84AC266}"/>
              </a:ext>
            </a:extLst>
          </p:cNvPr>
          <p:cNvGrpSpPr/>
          <p:nvPr/>
        </p:nvGrpSpPr>
        <p:grpSpPr>
          <a:xfrm>
            <a:off x="14548300" y="4345247"/>
            <a:ext cx="15584779" cy="15878454"/>
            <a:chOff x="273050" y="4880131"/>
            <a:chExt cx="9317958" cy="15878454"/>
          </a:xfrm>
        </p:grpSpPr>
        <p:sp>
          <p:nvSpPr>
            <p:cNvPr id="76" name="Freeform 3">
              <a:extLst>
                <a:ext uri="{FF2B5EF4-FFF2-40B4-BE49-F238E27FC236}">
                  <a16:creationId xmlns:a16="http://schemas.microsoft.com/office/drawing/2014/main" id="{8A9A152D-EE33-7C40-B60D-E35506F1BA8F}"/>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RICH In Action</a:t>
              </a:r>
              <a:endParaRPr lang="zh-CN" altLang="en-US" sz="3600" b="1" dirty="0">
                <a:latin typeface="Avenir Roman" panose="02000503020000020003" pitchFamily="2"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273050" y="5626099"/>
              <a:ext cx="9317958" cy="1513248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Roman" panose="02000503020000020003" pitchFamily="2" charset="0"/>
              </a:endParaRPr>
            </a:p>
          </p:txBody>
        </p:sp>
      </p:grpSp>
      <p:grpSp>
        <p:nvGrpSpPr>
          <p:cNvPr id="78" name="Group 77">
            <a:extLst>
              <a:ext uri="{FF2B5EF4-FFF2-40B4-BE49-F238E27FC236}">
                <a16:creationId xmlns:a16="http://schemas.microsoft.com/office/drawing/2014/main" id="{E85B806C-2204-AB42-A545-7279213779B8}"/>
              </a:ext>
            </a:extLst>
          </p:cNvPr>
          <p:cNvGrpSpPr/>
          <p:nvPr/>
        </p:nvGrpSpPr>
        <p:grpSpPr>
          <a:xfrm>
            <a:off x="23658692" y="39553394"/>
            <a:ext cx="6474387" cy="3107382"/>
            <a:chOff x="261871" y="4559785"/>
            <a:chExt cx="9329137" cy="4342913"/>
          </a:xfrm>
        </p:grpSpPr>
        <p:sp>
          <p:nvSpPr>
            <p:cNvPr id="79" name="Freeform 3">
              <a:extLst>
                <a:ext uri="{FF2B5EF4-FFF2-40B4-BE49-F238E27FC236}">
                  <a16:creationId xmlns:a16="http://schemas.microsoft.com/office/drawing/2014/main" id="{62184687-BC39-FF40-96EF-E6D790D71A6C}"/>
                </a:ext>
              </a:extLst>
            </p:cNvPr>
            <p:cNvSpPr/>
            <p:nvPr/>
          </p:nvSpPr>
          <p:spPr>
            <a:xfrm>
              <a:off x="261871" y="4559785"/>
              <a:ext cx="9317958" cy="840988"/>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Contributing Institutions</a:t>
              </a:r>
              <a:endParaRPr lang="zh-CN" altLang="en-US" sz="3600" b="1" dirty="0">
                <a:latin typeface="Avenir Roman" panose="02000503020000020003" pitchFamily="2"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73050" y="5599196"/>
              <a:ext cx="9317958" cy="3303502"/>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342900" indent="-342900">
                <a:buFont typeface="Arial" panose="020B0604020202020204" pitchFamily="34" charset="0"/>
                <a:buChar char="•"/>
              </a:pPr>
              <a:r>
                <a:rPr lang="en-US" sz="2400" dirty="0">
                  <a:solidFill>
                    <a:schemeClr val="tx1"/>
                  </a:solidFill>
                  <a:latin typeface="Avenir Roman" panose="02000503020000020003" pitchFamily="2" charset="0"/>
                </a:rPr>
                <a:t>Jefferson Lab, Newport News, VA, USA</a:t>
              </a:r>
            </a:p>
            <a:p>
              <a:pPr marL="342900" indent="-342900">
                <a:buFont typeface="Arial" panose="020B0604020202020204" pitchFamily="34" charset="0"/>
                <a:buChar char="•"/>
              </a:pPr>
              <a:r>
                <a:rPr lang="en-US" sz="2400" dirty="0" err="1">
                  <a:solidFill>
                    <a:schemeClr val="tx1"/>
                  </a:solidFill>
                  <a:latin typeface="Avenir Roman" panose="02000503020000020003" pitchFamily="2" charset="0"/>
                </a:rPr>
                <a:t>Istituto</a:t>
              </a:r>
              <a:r>
                <a:rPr lang="en-US" sz="2400" dirty="0">
                  <a:solidFill>
                    <a:schemeClr val="tx1"/>
                  </a:solidFill>
                  <a:latin typeface="Avenir Roman" panose="02000503020000020003" pitchFamily="2" charset="0"/>
                </a:rPr>
                <a:t> Nazionale di </a:t>
              </a:r>
              <a:r>
                <a:rPr lang="en-US" sz="2400" dirty="0" err="1">
                  <a:solidFill>
                    <a:schemeClr val="tx1"/>
                  </a:solidFill>
                  <a:latin typeface="Avenir Roman" panose="02000503020000020003" pitchFamily="2" charset="0"/>
                </a:rPr>
                <a:t>Fisica</a:t>
              </a:r>
              <a:r>
                <a:rPr lang="en-US" sz="2400" dirty="0">
                  <a:solidFill>
                    <a:schemeClr val="tx1"/>
                  </a:solidFill>
                  <a:latin typeface="Avenir Roman" panose="02000503020000020003" pitchFamily="2" charset="0"/>
                </a:rPr>
                <a:t> </a:t>
              </a:r>
              <a:r>
                <a:rPr lang="en-US" sz="2400" dirty="0" err="1">
                  <a:solidFill>
                    <a:schemeClr val="tx1"/>
                  </a:solidFill>
                  <a:latin typeface="Avenir Roman" panose="02000503020000020003" pitchFamily="2" charset="0"/>
                </a:rPr>
                <a:t>Nucleare</a:t>
              </a:r>
              <a:r>
                <a:rPr lang="en-US" sz="2400" dirty="0">
                  <a:solidFill>
                    <a:schemeClr val="tx1"/>
                  </a:solidFill>
                  <a:latin typeface="Avenir Roman" panose="02000503020000020003" pitchFamily="2" charset="0"/>
                </a:rPr>
                <a:t>, Italy.</a:t>
              </a:r>
            </a:p>
          </p:txBody>
        </p:sp>
      </p:grpSp>
      <p:sp>
        <p:nvSpPr>
          <p:cNvPr id="49" name="TextBox 48">
            <a:extLst>
              <a:ext uri="{FF2B5EF4-FFF2-40B4-BE49-F238E27FC236}">
                <a16:creationId xmlns:a16="http://schemas.microsoft.com/office/drawing/2014/main" id="{8B1F8FAE-8D11-AB4A-B966-6014A0C7D1D7}"/>
              </a:ext>
            </a:extLst>
          </p:cNvPr>
          <p:cNvSpPr txBox="1"/>
          <p:nvPr/>
        </p:nvSpPr>
        <p:spPr>
          <a:xfrm>
            <a:off x="171000" y="41996384"/>
            <a:ext cx="9931850"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Jefferson Lab Detector Support Group and INFN collaborators in front of the assembled RICH shell, March 2017.</a:t>
            </a:r>
          </a:p>
        </p:txBody>
      </p:sp>
      <p:sp>
        <p:nvSpPr>
          <p:cNvPr id="87" name="TextBox 86">
            <a:extLst>
              <a:ext uri="{FF2B5EF4-FFF2-40B4-BE49-F238E27FC236}">
                <a16:creationId xmlns:a16="http://schemas.microsoft.com/office/drawing/2014/main" id="{A81454B8-8C6F-D14F-AF7C-BE03F0144BB2}"/>
              </a:ext>
            </a:extLst>
          </p:cNvPr>
          <p:cNvSpPr txBox="1"/>
          <p:nvPr/>
        </p:nvSpPr>
        <p:spPr>
          <a:xfrm>
            <a:off x="10234020" y="41993600"/>
            <a:ext cx="5851554"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Calvin </a:t>
            </a:r>
            <a:r>
              <a:rPr lang="en-US" dirty="0" err="1">
                <a:latin typeface="Avenir Roman" panose="02000503020000020003" pitchFamily="2" charset="0"/>
              </a:rPr>
              <a:t>Mealer</a:t>
            </a:r>
            <a:r>
              <a:rPr lang="en-US" dirty="0">
                <a:latin typeface="Avenir Roman" panose="02000503020000020003" pitchFamily="2" charset="0"/>
              </a:rPr>
              <a:t>, Denny </a:t>
            </a:r>
            <a:r>
              <a:rPr lang="en-US" dirty="0" err="1">
                <a:latin typeface="Avenir Roman" panose="02000503020000020003" pitchFamily="2" charset="0"/>
              </a:rPr>
              <a:t>Insley</a:t>
            </a:r>
            <a:r>
              <a:rPr lang="en-US" dirty="0">
                <a:latin typeface="Avenir Roman" panose="02000503020000020003" pitchFamily="2" charset="0"/>
              </a:rPr>
              <a:t>, Dough </a:t>
            </a:r>
            <a:r>
              <a:rPr lang="en-US" dirty="0" err="1">
                <a:latin typeface="Avenir Roman" panose="02000503020000020003" pitchFamily="2" charset="0"/>
              </a:rPr>
              <a:t>Tilles</a:t>
            </a:r>
            <a:r>
              <a:rPr lang="en-US" dirty="0">
                <a:latin typeface="Avenir Roman" panose="02000503020000020003" pitchFamily="2" charset="0"/>
              </a:rPr>
              <a:t> and Bob Miller. Newport News: RICH is installed. </a:t>
            </a:r>
          </a:p>
        </p:txBody>
      </p:sp>
      <p:sp>
        <p:nvSpPr>
          <p:cNvPr id="90" name="TextBox 89">
            <a:extLst>
              <a:ext uri="{FF2B5EF4-FFF2-40B4-BE49-F238E27FC236}">
                <a16:creationId xmlns:a16="http://schemas.microsoft.com/office/drawing/2014/main" id="{3517D0A5-A2B0-9346-B39C-38286A1FDDCC}"/>
              </a:ext>
            </a:extLst>
          </p:cNvPr>
          <p:cNvSpPr txBox="1"/>
          <p:nvPr/>
        </p:nvSpPr>
        <p:spPr>
          <a:xfrm>
            <a:off x="23708214" y="35733557"/>
            <a:ext cx="6378422" cy="3554819"/>
          </a:xfrm>
          <a:prstGeom prst="rect">
            <a:avLst/>
          </a:prstGeom>
          <a:noFill/>
          <a:ln>
            <a:solidFill>
              <a:schemeClr val="accent1">
                <a:shade val="50000"/>
              </a:schemeClr>
            </a:solidFill>
          </a:ln>
        </p:spPr>
        <p:txBody>
          <a:bodyPr wrap="square" tIns="182880" rtlCol="0">
            <a:spAutoFit/>
          </a:bodyPr>
          <a:lstStyle/>
          <a:p>
            <a:pPr algn="just"/>
            <a:r>
              <a:rPr lang="en-US" dirty="0">
                <a:latin typeface="Avenir Roman" panose="02000503020000020003" pitchFamily="2" charset="0"/>
              </a:rPr>
              <a:t>One of the RICH mirrors. </a:t>
            </a:r>
          </a:p>
          <a:p>
            <a:pPr algn="just"/>
            <a:endParaRPr lang="en-US" dirty="0">
              <a:latin typeface="Avenir Roman" panose="02000503020000020003" pitchFamily="2" charset="0"/>
            </a:endParaRPr>
          </a:p>
          <a:p>
            <a:pPr algn="just"/>
            <a:r>
              <a:rPr lang="en-US" dirty="0">
                <a:latin typeface="Avenir Roman" panose="02000503020000020003" pitchFamily="2" charset="0"/>
              </a:rPr>
              <a:t>We cannot really “see” the differences between this and conventional mirrors, even though the RICH mirror will look flawless. </a:t>
            </a:r>
          </a:p>
          <a:p>
            <a:pPr algn="just"/>
            <a:endParaRPr lang="en-US" dirty="0">
              <a:latin typeface="Avenir Roman" panose="02000503020000020003" pitchFamily="2" charset="0"/>
            </a:endParaRPr>
          </a:p>
          <a:p>
            <a:pPr algn="just"/>
            <a:r>
              <a:rPr lang="en-US" dirty="0">
                <a:latin typeface="Avenir Roman" panose="02000503020000020003" pitchFamily="2" charset="0"/>
              </a:rPr>
              <a:t>The real contrast is in the reflectivity of high energy photons: invisible to the human eyes, these are not reflected by conventional mirrors. Only advanced chemical recipes can make mirrors capable </a:t>
            </a:r>
            <a:r>
              <a:rPr lang="en-US">
                <a:latin typeface="Avenir Roman" panose="02000503020000020003" pitchFamily="2" charset="0"/>
              </a:rPr>
              <a:t>of reflecting </a:t>
            </a:r>
            <a:r>
              <a:rPr lang="en-US" dirty="0">
                <a:latin typeface="Avenir Roman" panose="02000503020000020003" pitchFamily="2" charset="0"/>
              </a:rPr>
              <a:t>ultra-violet photons. The company that made the RICH mirrors kept the recipe a secret. You know, like Coca Cola. </a:t>
            </a:r>
          </a:p>
        </p:txBody>
      </p:sp>
      <p:grpSp>
        <p:nvGrpSpPr>
          <p:cNvPr id="91" name="Group 90">
            <a:extLst>
              <a:ext uri="{FF2B5EF4-FFF2-40B4-BE49-F238E27FC236}">
                <a16:creationId xmlns:a16="http://schemas.microsoft.com/office/drawing/2014/main" id="{75E1649E-4D1F-8C40-9A74-FFE1DE45F88E}"/>
              </a:ext>
            </a:extLst>
          </p:cNvPr>
          <p:cNvGrpSpPr/>
          <p:nvPr/>
        </p:nvGrpSpPr>
        <p:grpSpPr>
          <a:xfrm>
            <a:off x="145824" y="20485100"/>
            <a:ext cx="24721292" cy="10989151"/>
            <a:chOff x="240400" y="4880131"/>
            <a:chExt cx="32060199" cy="10989151"/>
          </a:xfrm>
        </p:grpSpPr>
        <p:sp>
          <p:nvSpPr>
            <p:cNvPr id="92" name="Freeform 3">
              <a:extLst>
                <a:ext uri="{FF2B5EF4-FFF2-40B4-BE49-F238E27FC236}">
                  <a16:creationId xmlns:a16="http://schemas.microsoft.com/office/drawing/2014/main" id="{C035300C-3CC1-B041-B172-1E2ED75289BA}"/>
                </a:ext>
              </a:extLst>
            </p:cNvPr>
            <p:cNvSpPr/>
            <p:nvPr/>
          </p:nvSpPr>
          <p:spPr>
            <a:xfrm>
              <a:off x="240400" y="4880131"/>
              <a:ext cx="3206019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Building and Installing RICH</a:t>
              </a:r>
              <a:endParaRPr lang="zh-CN" altLang="en-US" sz="3600" b="1" dirty="0">
                <a:latin typeface="Avenir Roman" panose="02000503020000020003" pitchFamily="2"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099"/>
              <a:ext cx="32027549" cy="1024318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Roman" panose="02000503020000020003" pitchFamily="2"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114250" y="20485100"/>
            <a:ext cx="4972386" cy="10989151"/>
            <a:chOff x="273050" y="4880131"/>
            <a:chExt cx="9317958" cy="10989151"/>
          </a:xfrm>
        </p:grpSpPr>
        <p:sp>
          <p:nvSpPr>
            <p:cNvPr id="95" name="Freeform 3">
              <a:extLst>
                <a:ext uri="{FF2B5EF4-FFF2-40B4-BE49-F238E27FC236}">
                  <a16:creationId xmlns:a16="http://schemas.microsoft.com/office/drawing/2014/main" id="{3948DED3-E622-084A-B836-EB5755AC8277}"/>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Did you know?</a:t>
              </a:r>
              <a:endParaRPr lang="zh-CN" altLang="en-US" sz="3600" b="1" dirty="0">
                <a:latin typeface="Avenir Roman" panose="02000503020000020003" pitchFamily="2"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626099"/>
              <a:ext cx="9317958" cy="10243183"/>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Roman" panose="02000503020000020003" pitchFamily="2" charset="0"/>
              </a:endParaRPr>
            </a:p>
          </p:txBody>
        </p:sp>
      </p:grpSp>
      <p:sp>
        <p:nvSpPr>
          <p:cNvPr id="116" name="TextBox 115">
            <a:extLst>
              <a:ext uri="{FF2B5EF4-FFF2-40B4-BE49-F238E27FC236}">
                <a16:creationId xmlns:a16="http://schemas.microsoft.com/office/drawing/2014/main" id="{323CD00F-ADBC-2B43-9718-303BDECFA26D}"/>
              </a:ext>
            </a:extLst>
          </p:cNvPr>
          <p:cNvSpPr txBox="1"/>
          <p:nvPr/>
        </p:nvSpPr>
        <p:spPr>
          <a:xfrm>
            <a:off x="25438493" y="21399500"/>
            <a:ext cx="4323957" cy="994118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venir Roman" panose="02000503020000020003" pitchFamily="2" charset="0"/>
              </a:rPr>
              <a:t>Each RICH photo-sensor is a matrix of 64 pixels, each capable of detecting a single photon. As a reference, in normal light conditions our eyes receive about 200 million photons every second. RICH has 391 of these photosensors, for a total of 25,024 pixels.</a:t>
            </a:r>
          </a:p>
          <a:p>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There are 10 spherical mirrors, 4 lateral and four frontal and one bottom mirrors for a total mirror coverage of 10.3 m</a:t>
            </a:r>
            <a:r>
              <a:rPr lang="en-US" sz="2000" baseline="30000" dirty="0">
                <a:latin typeface="Avenir Roman" panose="02000503020000020003" pitchFamily="2" charset="0"/>
              </a:rPr>
              <a:t>2</a:t>
            </a:r>
            <a:r>
              <a:rPr lang="en-US" sz="2000" dirty="0">
                <a:latin typeface="Avenir Roman" panose="02000503020000020003" pitchFamily="2" charset="0"/>
              </a:rPr>
              <a:t> or 111 </a:t>
            </a:r>
            <a:r>
              <a:rPr lang="en-US" sz="2000" dirty="0" err="1">
                <a:latin typeface="Avenir Roman" panose="02000503020000020003" pitchFamily="2" charset="0"/>
              </a:rPr>
              <a:t>sqft</a:t>
            </a:r>
            <a:r>
              <a:rPr lang="en-US" sz="2000" dirty="0">
                <a:latin typeface="Avenir Roman" panose="02000503020000020003" pitchFamily="2" charset="0"/>
              </a:rPr>
              <a:t>.</a:t>
            </a:r>
          </a:p>
          <a:p>
            <a:endParaRPr lang="en-US" sz="2000" dirty="0">
              <a:latin typeface="Avenir Roman" panose="02000503020000020003" pitchFamily="2" charset="0"/>
            </a:endParaRPr>
          </a:p>
          <a:p>
            <a:pPr marL="342900" indent="-342900">
              <a:buFont typeface="Arial" panose="020B0604020202020204" pitchFamily="34" charset="0"/>
              <a:buChar char="•"/>
            </a:pPr>
            <a:r>
              <a:rPr lang="en-US" sz="2000" b="1" dirty="0">
                <a:latin typeface="Avenir Roman" panose="02000503020000020003" pitchFamily="2" charset="0"/>
              </a:rPr>
              <a:t>Best in class</a:t>
            </a:r>
            <a:r>
              <a:rPr lang="en-US" sz="2000" dirty="0">
                <a:latin typeface="Avenir Roman" panose="02000503020000020003" pitchFamily="2" charset="0"/>
              </a:rPr>
              <a:t>: Aerogel is a quartz foam, the only material with refractive index between gases and liquids. The RICH aerogel features unprecedented transparency and size at n=1.05.</a:t>
            </a: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r>
              <a:rPr lang="en-US" sz="2000" b="1" dirty="0">
                <a:latin typeface="Avenir Roman" panose="02000503020000020003" pitchFamily="2" charset="0"/>
              </a:rPr>
              <a:t>Best in class: f</a:t>
            </a:r>
            <a:r>
              <a:rPr lang="en-US" sz="2000" dirty="0">
                <a:latin typeface="Avenir Roman" panose="02000503020000020003" pitchFamily="2" charset="0"/>
              </a:rPr>
              <a:t>irst use of glass-skin (0.7 mm) mirrors in particle physics experiments, with a cost one order of magnitude lower than standard composite materials. </a:t>
            </a:r>
          </a:p>
          <a:p>
            <a:pPr marL="342900" indent="-342900">
              <a:buFont typeface="Arial" panose="020B0604020202020204" pitchFamily="34" charset="0"/>
              <a:buChar char="•"/>
            </a:pPr>
            <a:endParaRPr lang="en-US" sz="2000" dirty="0">
              <a:latin typeface="Avenir Roman" panose="02000503020000020003" pitchFamily="2" charset="0"/>
            </a:endParaRPr>
          </a:p>
          <a:p>
            <a:pPr marL="342900" indent="-342900">
              <a:buFont typeface="Arial" panose="020B0604020202020204" pitchFamily="34" charset="0"/>
              <a:buChar char="•"/>
            </a:pPr>
            <a:r>
              <a:rPr lang="en-US" sz="2000" dirty="0">
                <a:latin typeface="Avenir Roman" panose="02000503020000020003" pitchFamily="2" charset="0"/>
              </a:rPr>
              <a:t>About 18 photons are expected for a fully detected direct Cherenkov ring</a:t>
            </a:r>
          </a:p>
        </p:txBody>
      </p:sp>
      <p:sp>
        <p:nvSpPr>
          <p:cNvPr id="117" name="TextBox 116">
            <a:extLst>
              <a:ext uri="{FF2B5EF4-FFF2-40B4-BE49-F238E27FC236}">
                <a16:creationId xmlns:a16="http://schemas.microsoft.com/office/drawing/2014/main" id="{419DCABD-DA3F-1847-AFC9-5CA89AADAD05}"/>
              </a:ext>
            </a:extLst>
          </p:cNvPr>
          <p:cNvSpPr txBox="1"/>
          <p:nvPr/>
        </p:nvSpPr>
        <p:spPr>
          <a:xfrm>
            <a:off x="241301" y="14595438"/>
            <a:ext cx="5613404"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Our computer simulation of one kaon (yellow line) producing Cherenkov light inside RICH. The white lines are photons produced in the aerogel and detected by the photo-sensors on the left</a:t>
            </a:r>
          </a:p>
        </p:txBody>
      </p:sp>
      <p:sp>
        <p:nvSpPr>
          <p:cNvPr id="118" name="TextBox 117">
            <a:extLst>
              <a:ext uri="{FF2B5EF4-FFF2-40B4-BE49-F238E27FC236}">
                <a16:creationId xmlns:a16="http://schemas.microsoft.com/office/drawing/2014/main" id="{544AB538-1103-3945-9BAB-072E41E74D07}"/>
              </a:ext>
            </a:extLst>
          </p:cNvPr>
          <p:cNvSpPr txBox="1"/>
          <p:nvPr/>
        </p:nvSpPr>
        <p:spPr>
          <a:xfrm>
            <a:off x="5926645" y="15437893"/>
            <a:ext cx="8064721"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Is it an UFO? A secret plane being developed in Area 51?</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284103" y="30706218"/>
            <a:ext cx="5880081" cy="692497"/>
          </a:xfrm>
          <a:prstGeom prst="rect">
            <a:avLst/>
          </a:prstGeom>
          <a:noFill/>
          <a:ln>
            <a:solidFill>
              <a:schemeClr val="accent1">
                <a:shade val="50000"/>
              </a:schemeClr>
            </a:solidFill>
          </a:ln>
        </p:spPr>
        <p:txBody>
          <a:bodyPr wrap="square" tIns="91440" rtlCol="0">
            <a:spAutoFit/>
          </a:bodyPr>
          <a:lstStyle/>
          <a:p>
            <a:r>
              <a:rPr lang="en-US" dirty="0">
                <a:latin typeface="Avenir Roman" panose="02000503020000020003" pitchFamily="2" charset="0"/>
              </a:rPr>
              <a:t>Sandro </a:t>
            </a:r>
            <a:r>
              <a:rPr lang="en-US" dirty="0" err="1">
                <a:latin typeface="Avenir Roman" panose="02000503020000020003" pitchFamily="2" charset="0"/>
              </a:rPr>
              <a:t>Tomassini</a:t>
            </a:r>
            <a:r>
              <a:rPr lang="en-US" dirty="0">
                <a:latin typeface="Avenir Roman" panose="02000503020000020003" pitchFamily="2" charset="0"/>
              </a:rPr>
              <a:t>, Vincenzo </a:t>
            </a:r>
            <a:r>
              <a:rPr lang="en-US" dirty="0" err="1">
                <a:latin typeface="Avenir Roman" panose="02000503020000020003" pitchFamily="2" charset="0"/>
              </a:rPr>
              <a:t>Lucherini</a:t>
            </a:r>
            <a:r>
              <a:rPr lang="en-US" dirty="0">
                <a:latin typeface="Avenir Roman" panose="02000503020000020003" pitchFamily="2" charset="0"/>
              </a:rPr>
              <a:t>. Marco </a:t>
            </a:r>
            <a:r>
              <a:rPr lang="en-US" dirty="0" err="1">
                <a:latin typeface="Avenir Roman" panose="02000503020000020003" pitchFamily="2" charset="0"/>
              </a:rPr>
              <a:t>Contalbrigo</a:t>
            </a:r>
            <a:r>
              <a:rPr lang="en-US" dirty="0">
                <a:latin typeface="Avenir Roman" panose="02000503020000020003" pitchFamily="2" charset="0"/>
              </a:rPr>
              <a:t>, Dario </a:t>
            </a:r>
            <a:r>
              <a:rPr lang="en-US" dirty="0" err="1">
                <a:latin typeface="Avenir Roman" panose="02000503020000020003" pitchFamily="2" charset="0"/>
              </a:rPr>
              <a:t>Orecchini</a:t>
            </a:r>
            <a:r>
              <a:rPr lang="en-US" dirty="0">
                <a:latin typeface="Avenir Roman" panose="02000503020000020003" pitchFamily="2" charset="0"/>
              </a:rPr>
              <a:t> and </a:t>
            </a:r>
            <a:r>
              <a:rPr lang="en-US">
                <a:latin typeface="Avenir Roman" panose="02000503020000020003" pitchFamily="2" charset="0"/>
              </a:rPr>
              <a:t>the aerogel </a:t>
            </a:r>
            <a:r>
              <a:rPr lang="en-US" dirty="0">
                <a:latin typeface="Avenir Roman" panose="02000503020000020003" pitchFamily="2" charset="0"/>
              </a:rPr>
              <a:t>frame.</a:t>
            </a:r>
          </a:p>
        </p:txBody>
      </p:sp>
      <p:sp>
        <p:nvSpPr>
          <p:cNvPr id="120" name="TextBox 119">
            <a:extLst>
              <a:ext uri="{FF2B5EF4-FFF2-40B4-BE49-F238E27FC236}">
                <a16:creationId xmlns:a16="http://schemas.microsoft.com/office/drawing/2014/main" id="{D98C82C6-6296-C64E-9F78-5B727962DA23}"/>
              </a:ext>
            </a:extLst>
          </p:cNvPr>
          <p:cNvSpPr txBox="1"/>
          <p:nvPr/>
        </p:nvSpPr>
        <p:spPr>
          <a:xfrm>
            <a:off x="11746099" y="30707450"/>
            <a:ext cx="6586350"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It was a snowing, gorgeous Virginia morning when RICH was transported to Hall-B.</a:t>
            </a:r>
          </a:p>
        </p:txBody>
      </p:sp>
      <p:sp>
        <p:nvSpPr>
          <p:cNvPr id="125" name="TextBox 124">
            <a:extLst>
              <a:ext uri="{FF2B5EF4-FFF2-40B4-BE49-F238E27FC236}">
                <a16:creationId xmlns:a16="http://schemas.microsoft.com/office/drawing/2014/main" id="{851AAD47-B8C6-0A41-9369-E0726451835A}"/>
              </a:ext>
            </a:extLst>
          </p:cNvPr>
          <p:cNvSpPr txBox="1"/>
          <p:nvPr/>
        </p:nvSpPr>
        <p:spPr>
          <a:xfrm>
            <a:off x="18421563" y="30429219"/>
            <a:ext cx="6368501"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Hall-B engineering leader Bob Miller overseeing the RICH installation. Like putting back a piece of a pie… very carefully…</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14654447" y="19189700"/>
            <a:ext cx="11121420"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Monitoring suite used to check the hardware status of the RICH. Top left: all channels are healthy. Right: all photo-sensor are aligned to give the same response to the same amount of light. This calibration ensures we maximize the precision of our measurements.</a:t>
            </a:r>
          </a:p>
        </p:txBody>
      </p:sp>
      <p:sp>
        <p:nvSpPr>
          <p:cNvPr id="131" name="TextBox 130">
            <a:extLst>
              <a:ext uri="{FF2B5EF4-FFF2-40B4-BE49-F238E27FC236}">
                <a16:creationId xmlns:a16="http://schemas.microsoft.com/office/drawing/2014/main" id="{CFFA20DC-03B6-4841-90F1-C08A54A6AD53}"/>
              </a:ext>
            </a:extLst>
          </p:cNvPr>
          <p:cNvSpPr txBox="1"/>
          <p:nvPr/>
        </p:nvSpPr>
        <p:spPr>
          <a:xfrm>
            <a:off x="14654447" y="11112500"/>
            <a:ext cx="15382302" cy="1369606"/>
          </a:xfrm>
          <a:prstGeom prst="rect">
            <a:avLst/>
          </a:prstGeom>
          <a:noFill/>
          <a:ln>
            <a:solidFill>
              <a:schemeClr val="accent1">
                <a:shade val="50000"/>
              </a:schemeClr>
            </a:solidFill>
          </a:ln>
        </p:spPr>
        <p:txBody>
          <a:bodyPr wrap="square" tIns="91440" rtlCol="0">
            <a:spAutoFit/>
          </a:bodyPr>
          <a:lstStyle/>
          <a:p>
            <a:pPr algn="just"/>
            <a:r>
              <a:rPr lang="en-US" sz="2000" dirty="0">
                <a:latin typeface="Avenir Roman" panose="02000503020000020003" pitchFamily="2" charset="0"/>
              </a:rPr>
              <a:t>Left: a representation of a single track in RICH taken in April 2018.  </a:t>
            </a:r>
            <a:r>
              <a:rPr lang="en-US" sz="2000" b="1" dirty="0">
                <a:latin typeface="Avenir Roman" panose="02000503020000020003" pitchFamily="2" charset="0"/>
              </a:rPr>
              <a:t>We collect about 10000 of these events every second. </a:t>
            </a:r>
          </a:p>
          <a:p>
            <a:pPr algn="just"/>
            <a:endParaRPr lang="en-US" sz="2000" dirty="0">
              <a:latin typeface="Avenir Roman" panose="02000503020000020003" pitchFamily="2" charset="0"/>
            </a:endParaRPr>
          </a:p>
          <a:p>
            <a:pPr algn="just"/>
            <a:r>
              <a:rPr lang="en-US" sz="2000" dirty="0">
                <a:latin typeface="Avenir Roman" panose="02000503020000020003" pitchFamily="2" charset="0"/>
              </a:rPr>
              <a:t>Right: computer simulation of direct ring and reflected arcs onto the photo-sensors for </a:t>
            </a:r>
            <a:r>
              <a:rPr lang="en-US" sz="2000" dirty="0" err="1">
                <a:latin typeface="Avenir Roman" panose="02000503020000020003" pitchFamily="2" charset="0"/>
              </a:rPr>
              <a:t>pions</a:t>
            </a:r>
            <a:r>
              <a:rPr lang="en-US" sz="2000" dirty="0">
                <a:latin typeface="Avenir Roman" panose="02000503020000020003" pitchFamily="2" charset="0"/>
              </a:rPr>
              <a:t>, kaons and protons. Our software algorithms reconstruct each particle’s radius and can determine the particle type starting from the few detected photons (red stars).</a:t>
            </a:r>
          </a:p>
        </p:txBody>
      </p:sp>
      <p:sp>
        <p:nvSpPr>
          <p:cNvPr id="130" name="TextBox 129">
            <a:extLst>
              <a:ext uri="{FF2B5EF4-FFF2-40B4-BE49-F238E27FC236}">
                <a16:creationId xmlns:a16="http://schemas.microsoft.com/office/drawing/2014/main" id="{65448DE1-F9FD-334E-9E0A-62673358AF34}"/>
              </a:ext>
            </a:extLst>
          </p:cNvPr>
          <p:cNvSpPr txBox="1"/>
          <p:nvPr/>
        </p:nvSpPr>
        <p:spPr>
          <a:xfrm>
            <a:off x="25870341" y="18912701"/>
            <a:ext cx="4166407"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Real time monitor of RICH. The photo-sensors run at </a:t>
            </a:r>
            <a:r>
              <a:rPr lang="en-US">
                <a:latin typeface="Avenir Roman" panose="02000503020000020003" pitchFamily="2" charset="0"/>
              </a:rPr>
              <a:t>about 1000 </a:t>
            </a:r>
            <a:r>
              <a:rPr lang="en-US" dirty="0">
                <a:latin typeface="Avenir Roman" panose="02000503020000020003" pitchFamily="2" charset="0"/>
              </a:rPr>
              <a:t>Volts (as a reference, household voltage is 120 Volts). All channels healthy!</a:t>
            </a:r>
          </a:p>
        </p:txBody>
      </p:sp>
      <p:sp>
        <p:nvSpPr>
          <p:cNvPr id="135" name="TextBox 134">
            <a:extLst>
              <a:ext uri="{FF2B5EF4-FFF2-40B4-BE49-F238E27FC236}">
                <a16:creationId xmlns:a16="http://schemas.microsoft.com/office/drawing/2014/main" id="{8DC726B0-FFC2-3844-A52A-C5D7E1576515}"/>
              </a:ext>
            </a:extLst>
          </p:cNvPr>
          <p:cNvSpPr txBox="1"/>
          <p:nvPr/>
        </p:nvSpPr>
        <p:spPr>
          <a:xfrm>
            <a:off x="324819" y="17022850"/>
            <a:ext cx="4849307" cy="3093154"/>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400" dirty="0">
                <a:latin typeface="Avenir Roman" panose="02000503020000020003" pitchFamily="2" charset="0"/>
              </a:rPr>
              <a:t>Aerogel refractive index: 1.05</a:t>
            </a:r>
          </a:p>
          <a:p>
            <a:pPr marL="342900" indent="-342900">
              <a:buFont typeface="Arial" panose="020B0604020202020204" pitchFamily="34" charset="0"/>
              <a:buChar char="•"/>
            </a:pPr>
            <a:r>
              <a:rPr lang="en-US" sz="2400" dirty="0">
                <a:latin typeface="Avenir Roman" panose="02000503020000020003" pitchFamily="2" charset="0"/>
              </a:rPr>
              <a:t>Efficiency: 99.8% </a:t>
            </a:r>
            <a:r>
              <a:rPr lang="el-GR" sz="2400" dirty="0">
                <a:latin typeface="Avenir Roman" panose="02000503020000020003" pitchFamily="2" charset="0"/>
              </a:rPr>
              <a:t>π/</a:t>
            </a:r>
            <a:r>
              <a:rPr lang="en-US" sz="2400" dirty="0">
                <a:latin typeface="Avenir Roman" panose="02000503020000020003" pitchFamily="2" charset="0"/>
              </a:rPr>
              <a:t>K rejection factor.</a:t>
            </a:r>
          </a:p>
          <a:p>
            <a:pPr marL="342900" indent="-342900">
              <a:buFont typeface="Arial" panose="020B0604020202020204" pitchFamily="34" charset="0"/>
              <a:buChar char="•"/>
            </a:pPr>
            <a:r>
              <a:rPr lang="en-US" sz="2400" dirty="0">
                <a:latin typeface="Avenir Roman" panose="02000503020000020003" pitchFamily="2" charset="0"/>
              </a:rPr>
              <a:t>Photodetector: 64 channels </a:t>
            </a:r>
            <a:r>
              <a:rPr lang="en-US" sz="2400" dirty="0" err="1">
                <a:latin typeface="Avenir Roman" panose="02000503020000020003" pitchFamily="2" charset="0"/>
              </a:rPr>
              <a:t>photomulpliers</a:t>
            </a:r>
            <a:endParaRPr lang="en-US" sz="2400" dirty="0">
              <a:latin typeface="Avenir Roman" panose="02000503020000020003" pitchFamily="2" charset="0"/>
            </a:endParaRPr>
          </a:p>
          <a:p>
            <a:pPr marL="342900" indent="-342900">
              <a:buFont typeface="Arial" panose="020B0604020202020204" pitchFamily="34" charset="0"/>
              <a:buChar char="•"/>
            </a:pPr>
            <a:r>
              <a:rPr lang="en-US" sz="2400" dirty="0">
                <a:latin typeface="Avenir Roman" panose="02000503020000020003" pitchFamily="2" charset="0"/>
              </a:rPr>
              <a:t>Number of photo-sensors: 391</a:t>
            </a:r>
          </a:p>
          <a:p>
            <a:pPr marL="342900" indent="-342900">
              <a:buFont typeface="Arial" panose="020B0604020202020204" pitchFamily="34" charset="0"/>
              <a:buChar char="•"/>
            </a:pPr>
            <a:r>
              <a:rPr lang="en-US" sz="2400" dirty="0">
                <a:latin typeface="Avenir Roman" panose="02000503020000020003" pitchFamily="2" charset="0"/>
              </a:rPr>
              <a:t>Total number of channels: 25024</a:t>
            </a:r>
          </a:p>
        </p:txBody>
      </p:sp>
      <p:pic>
        <p:nvPicPr>
          <p:cNvPr id="83" name="Picture 82">
            <a:extLst>
              <a:ext uri="{FF2B5EF4-FFF2-40B4-BE49-F238E27FC236}">
                <a16:creationId xmlns:a16="http://schemas.microsoft.com/office/drawing/2014/main" id="{81317600-EF17-D94C-9868-959B02963835}"/>
              </a:ext>
            </a:extLst>
          </p:cNvPr>
          <p:cNvPicPr>
            <a:picLocks noChangeAspect="1"/>
          </p:cNvPicPr>
          <p:nvPr/>
        </p:nvPicPr>
        <p:blipFill rotWithShape="1">
          <a:blip r:embed="rId5">
            <a:extLst>
              <a:ext uri="{28A0092B-C50C-407E-A947-70E740481C1C}">
                <a14:useLocalDpi xmlns:a14="http://schemas.microsoft.com/office/drawing/2010/main" val="0"/>
              </a:ext>
            </a:extLst>
          </a:blip>
          <a:srcRect t="2023"/>
          <a:stretch/>
        </p:blipFill>
        <p:spPr bwMode="auto">
          <a:xfrm>
            <a:off x="14654447" y="12612196"/>
            <a:ext cx="11118553" cy="6548570"/>
          </a:xfrm>
          <a:prstGeom prst="rect">
            <a:avLst/>
          </a:prstGeom>
          <a:noFill/>
          <a:ln>
            <a:noFill/>
          </a:ln>
        </p:spPr>
      </p:pic>
      <p:pic>
        <p:nvPicPr>
          <p:cNvPr id="85" name="Picture 6">
            <a:extLst>
              <a:ext uri="{FF2B5EF4-FFF2-40B4-BE49-F238E27FC236}">
                <a16:creationId xmlns:a16="http://schemas.microsoft.com/office/drawing/2014/main" id="{9CF6D732-A4C5-3540-92CB-C342CE1F5A21}"/>
              </a:ext>
            </a:extLst>
          </p:cNvPr>
          <p:cNvPicPr>
            <a:picLocks noChangeArrowheads="1"/>
          </p:cNvPicPr>
          <p:nvPr/>
        </p:nvPicPr>
        <p:blipFill rotWithShape="1">
          <a:blip r:embed="rId6">
            <a:extLst>
              <a:ext uri="{28A0092B-C50C-407E-A947-70E740481C1C}">
                <a14:useLocalDpi xmlns:a14="http://schemas.microsoft.com/office/drawing/2010/main" val="0"/>
              </a:ext>
            </a:extLst>
          </a:blip>
          <a:srcRect t="3012"/>
          <a:stretch/>
        </p:blipFill>
        <p:spPr bwMode="auto">
          <a:xfrm>
            <a:off x="25870341" y="12654593"/>
            <a:ext cx="4166407" cy="625810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AEED96E2-412F-2447-8EF1-F15AACD7557B}"/>
              </a:ext>
            </a:extLst>
          </p:cNvPr>
          <p:cNvSpPr txBox="1"/>
          <p:nvPr/>
        </p:nvSpPr>
        <p:spPr>
          <a:xfrm>
            <a:off x="16216524" y="41968280"/>
            <a:ext cx="7331061"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Top: front view and Bottom: back view. All RICH photo-sensors, some 25,024 pixels, connected to electronics.</a:t>
            </a:r>
          </a:p>
        </p:txBody>
      </p:sp>
      <p:sp>
        <p:nvSpPr>
          <p:cNvPr id="101" name="TextBox 100">
            <a:extLst>
              <a:ext uri="{FF2B5EF4-FFF2-40B4-BE49-F238E27FC236}">
                <a16:creationId xmlns:a16="http://schemas.microsoft.com/office/drawing/2014/main" id="{6C4E38F1-BF9C-6146-ACFD-876AC772EB8F}"/>
              </a:ext>
            </a:extLst>
          </p:cNvPr>
          <p:cNvSpPr txBox="1"/>
          <p:nvPr/>
        </p:nvSpPr>
        <p:spPr>
          <a:xfrm>
            <a:off x="8644583" y="17422222"/>
            <a:ext cx="5383875" cy="2354491"/>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400" dirty="0">
                <a:latin typeface="Avenir Roman" panose="02000503020000020003" pitchFamily="2" charset="0"/>
              </a:rPr>
              <a:t>Data transfer: Fiber Optics.</a:t>
            </a:r>
          </a:p>
          <a:p>
            <a:pPr marL="342900" indent="-342900">
              <a:buFont typeface="Arial" panose="020B0604020202020204" pitchFamily="34" charset="0"/>
              <a:buChar char="•"/>
            </a:pPr>
            <a:r>
              <a:rPr lang="en-US" sz="2400" dirty="0">
                <a:latin typeface="Avenir Roman" panose="02000503020000020003" pitchFamily="2" charset="0"/>
              </a:rPr>
              <a:t>Spherical mirrors: </a:t>
            </a:r>
          </a:p>
          <a:p>
            <a:pPr marL="800100" lvl="1" indent="-342900">
              <a:buFont typeface="Wingdings" pitchFamily="2" charset="2"/>
              <a:buChar char="§"/>
            </a:pPr>
            <a:r>
              <a:rPr lang="en-US" sz="2400" dirty="0">
                <a:latin typeface="Avenir Roman" panose="02000503020000020003" pitchFamily="2" charset="0"/>
              </a:rPr>
              <a:t>Radius: 2.7 m or 9 feet</a:t>
            </a:r>
          </a:p>
          <a:p>
            <a:pPr marL="800100" lvl="1" indent="-342900">
              <a:buFont typeface="Wingdings" pitchFamily="2" charset="2"/>
              <a:buChar char="§"/>
            </a:pPr>
            <a:r>
              <a:rPr lang="en-US" sz="2400" dirty="0">
                <a:latin typeface="Avenir Roman" panose="02000503020000020003" pitchFamily="2" charset="0"/>
              </a:rPr>
              <a:t>Area: 3.38 m</a:t>
            </a:r>
            <a:r>
              <a:rPr lang="en-US" sz="2400" baseline="30000" dirty="0">
                <a:latin typeface="Avenir Roman" panose="02000503020000020003" pitchFamily="2" charset="0"/>
              </a:rPr>
              <a:t>2 </a:t>
            </a:r>
            <a:r>
              <a:rPr lang="en-US" sz="2400" dirty="0">
                <a:latin typeface="Avenir Roman" panose="02000503020000020003" pitchFamily="2" charset="0"/>
              </a:rPr>
              <a:t>or 36 </a:t>
            </a:r>
            <a:r>
              <a:rPr lang="en-US" sz="2400" dirty="0" err="1">
                <a:latin typeface="Avenir Roman" panose="02000503020000020003" pitchFamily="2" charset="0"/>
              </a:rPr>
              <a:t>sqft</a:t>
            </a:r>
            <a:r>
              <a:rPr lang="en-US" sz="2400" dirty="0">
                <a:latin typeface="Avenir Roman" panose="02000503020000020003" pitchFamily="2" charset="0"/>
              </a:rPr>
              <a:t>.</a:t>
            </a:r>
          </a:p>
          <a:p>
            <a:pPr marL="342900" indent="-342900">
              <a:buFont typeface="Arial" panose="020B0604020202020204" pitchFamily="34" charset="0"/>
              <a:buChar char="•"/>
            </a:pPr>
            <a:r>
              <a:rPr lang="en-US" sz="2400" dirty="0">
                <a:latin typeface="Avenir Roman" panose="02000503020000020003" pitchFamily="2" charset="0"/>
              </a:rPr>
              <a:t>Flat mirrors: Glass and Aluminum honeycomb</a:t>
            </a:r>
          </a:p>
        </p:txBody>
      </p:sp>
      <p:pic>
        <p:nvPicPr>
          <p:cNvPr id="15" name="Picture 14">
            <a:extLst>
              <a:ext uri="{FF2B5EF4-FFF2-40B4-BE49-F238E27FC236}">
                <a16:creationId xmlns:a16="http://schemas.microsoft.com/office/drawing/2014/main" id="{084E902D-2203-734E-AFCB-2C40539E98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103" y="21323300"/>
            <a:ext cx="5880081" cy="4410061"/>
          </a:xfrm>
          <a:prstGeom prst="rect">
            <a:avLst/>
          </a:prstGeom>
        </p:spPr>
      </p:pic>
      <p:grpSp>
        <p:nvGrpSpPr>
          <p:cNvPr id="88" name="Group 87">
            <a:extLst>
              <a:ext uri="{FF2B5EF4-FFF2-40B4-BE49-F238E27FC236}">
                <a16:creationId xmlns:a16="http://schemas.microsoft.com/office/drawing/2014/main" id="{43EDBE62-B04F-4641-8862-B49D15B2E9E6}"/>
              </a:ext>
            </a:extLst>
          </p:cNvPr>
          <p:cNvGrpSpPr/>
          <p:nvPr/>
        </p:nvGrpSpPr>
        <p:grpSpPr>
          <a:xfrm>
            <a:off x="25773001" y="280839"/>
            <a:ext cx="4263748" cy="3547989"/>
            <a:chOff x="-502170" y="3441649"/>
            <a:chExt cx="4263748" cy="3547989"/>
          </a:xfrm>
        </p:grpSpPr>
        <p:pic>
          <p:nvPicPr>
            <p:cNvPr id="97" name="Picture 96">
              <a:extLst>
                <a:ext uri="{FF2B5EF4-FFF2-40B4-BE49-F238E27FC236}">
                  <a16:creationId xmlns:a16="http://schemas.microsoft.com/office/drawing/2014/main" id="{7649B006-798E-9E4B-A48C-E8A944BF3E31}"/>
                </a:ext>
              </a:extLst>
            </p:cNvPr>
            <p:cNvPicPr>
              <a:picLocks noChangeAspect="1"/>
            </p:cNvPicPr>
            <p:nvPr/>
          </p:nvPicPr>
          <p:blipFill rotWithShape="1">
            <a:blip r:embed="rId8"/>
            <a:srcRect b="10837"/>
            <a:stretch/>
          </p:blipFill>
          <p:spPr>
            <a:xfrm>
              <a:off x="-502170" y="3441649"/>
              <a:ext cx="4263748" cy="3547989"/>
            </a:xfrm>
            <a:prstGeom prst="rect">
              <a:avLst/>
            </a:prstGeom>
          </p:spPr>
        </p:pic>
        <p:sp>
          <p:nvSpPr>
            <p:cNvPr id="98" name="Right Triangle 97">
              <a:extLst>
                <a:ext uri="{FF2B5EF4-FFF2-40B4-BE49-F238E27FC236}">
                  <a16:creationId xmlns:a16="http://schemas.microsoft.com/office/drawing/2014/main" id="{E780873A-C4FA-5C40-96AF-F0686E6F0FD5}"/>
                </a:ext>
              </a:extLst>
            </p:cNvPr>
            <p:cNvSpPr/>
            <p:nvPr/>
          </p:nvSpPr>
          <p:spPr>
            <a:xfrm>
              <a:off x="196756" y="5222530"/>
              <a:ext cx="1385523" cy="1756845"/>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Roman" panose="02000503020000020003" pitchFamily="2" charset="0"/>
              </a:endParaRPr>
            </a:p>
          </p:txBody>
        </p:sp>
      </p:grpSp>
      <p:pic>
        <p:nvPicPr>
          <p:cNvPr id="104" name="Picture 103" descr="photo_matrix_installed.jpg">
            <a:extLst>
              <a:ext uri="{FF2B5EF4-FFF2-40B4-BE49-F238E27FC236}">
                <a16:creationId xmlns:a16="http://schemas.microsoft.com/office/drawing/2014/main" id="{E52F5232-1B40-3D4E-A5AA-57B1CD40FE99}"/>
              </a:ext>
            </a:extLst>
          </p:cNvPr>
          <p:cNvPicPr>
            <a:picLocks noChangeAspect="1"/>
          </p:cNvPicPr>
          <p:nvPr/>
        </p:nvPicPr>
        <p:blipFill rotWithShape="1">
          <a:blip r:embed="rId9">
            <a:extLst>
              <a:ext uri="{28A0092B-C50C-407E-A947-70E740481C1C}">
                <a14:useLocalDpi xmlns:a14="http://schemas.microsoft.com/office/drawing/2010/main" val="0"/>
              </a:ext>
            </a:extLst>
          </a:blip>
          <a:srcRect l="5093" r="8091"/>
          <a:stretch/>
        </p:blipFill>
        <p:spPr>
          <a:xfrm>
            <a:off x="16216521" y="31640111"/>
            <a:ext cx="7331063" cy="5047308"/>
          </a:xfrm>
          <a:prstGeom prst="rect">
            <a:avLst/>
          </a:prstGeom>
        </p:spPr>
      </p:pic>
      <p:pic>
        <p:nvPicPr>
          <p:cNvPr id="30" name="Picture 29">
            <a:extLst>
              <a:ext uri="{FF2B5EF4-FFF2-40B4-BE49-F238E27FC236}">
                <a16:creationId xmlns:a16="http://schemas.microsoft.com/office/drawing/2014/main" id="{3AB60D26-3564-254D-9A64-24DE6D57BD47}"/>
              </a:ext>
            </a:extLst>
          </p:cNvPr>
          <p:cNvPicPr>
            <a:picLocks noChangeAspect="1"/>
          </p:cNvPicPr>
          <p:nvPr/>
        </p:nvPicPr>
        <p:blipFill rotWithShape="1">
          <a:blip r:embed="rId10">
            <a:extLst>
              <a:ext uri="{28A0092B-C50C-407E-A947-70E740481C1C}">
                <a14:useLocalDpi xmlns:a14="http://schemas.microsoft.com/office/drawing/2010/main" val="0"/>
              </a:ext>
            </a:extLst>
          </a:blip>
          <a:srcRect t="9726" b="12366"/>
          <a:stretch/>
        </p:blipFill>
        <p:spPr>
          <a:xfrm>
            <a:off x="171000" y="31610301"/>
            <a:ext cx="9931850" cy="10420964"/>
          </a:xfrm>
          <a:prstGeom prst="rect">
            <a:avLst/>
          </a:prstGeom>
        </p:spPr>
      </p:pic>
      <p:pic>
        <p:nvPicPr>
          <p:cNvPr id="5" name="Picture 4">
            <a:extLst>
              <a:ext uri="{FF2B5EF4-FFF2-40B4-BE49-F238E27FC236}">
                <a16:creationId xmlns:a16="http://schemas.microsoft.com/office/drawing/2014/main" id="{80AE28ED-EAB3-8247-8285-9E87605D300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665738" y="5147970"/>
            <a:ext cx="8467312" cy="5834440"/>
          </a:xfrm>
          <a:prstGeom prst="rect">
            <a:avLst/>
          </a:prstGeom>
        </p:spPr>
      </p:pic>
      <p:pic>
        <p:nvPicPr>
          <p:cNvPr id="7" name="Picture 6">
            <a:extLst>
              <a:ext uri="{FF2B5EF4-FFF2-40B4-BE49-F238E27FC236}">
                <a16:creationId xmlns:a16="http://schemas.microsoft.com/office/drawing/2014/main" id="{CB208F5E-AE71-E548-B9E3-C643C8DA20CB}"/>
              </a:ext>
            </a:extLst>
          </p:cNvPr>
          <p:cNvPicPr>
            <a:picLocks noChangeAspect="1"/>
          </p:cNvPicPr>
          <p:nvPr/>
        </p:nvPicPr>
        <p:blipFill rotWithShape="1">
          <a:blip r:embed="rId12">
            <a:extLst>
              <a:ext uri="{28A0092B-C50C-407E-A947-70E740481C1C}">
                <a14:useLocalDpi xmlns:a14="http://schemas.microsoft.com/office/drawing/2010/main" val="0"/>
              </a:ext>
            </a:extLst>
          </a:blip>
          <a:srcRect b="9540"/>
          <a:stretch/>
        </p:blipFill>
        <p:spPr>
          <a:xfrm>
            <a:off x="6281382" y="21335205"/>
            <a:ext cx="5375602" cy="9636408"/>
          </a:xfrm>
          <a:prstGeom prst="rect">
            <a:avLst/>
          </a:prstGeom>
        </p:spPr>
      </p:pic>
      <p:pic>
        <p:nvPicPr>
          <p:cNvPr id="9" name="Picture 8">
            <a:extLst>
              <a:ext uri="{FF2B5EF4-FFF2-40B4-BE49-F238E27FC236}">
                <a16:creationId xmlns:a16="http://schemas.microsoft.com/office/drawing/2014/main" id="{94DDF0A9-729E-9440-B0EA-1A73FC5F5C69}"/>
              </a:ext>
            </a:extLst>
          </p:cNvPr>
          <p:cNvPicPr>
            <a:picLocks noChangeAspect="1"/>
          </p:cNvPicPr>
          <p:nvPr/>
        </p:nvPicPr>
        <p:blipFill rotWithShape="1">
          <a:blip r:embed="rId13">
            <a:extLst>
              <a:ext uri="{28A0092B-C50C-407E-A947-70E740481C1C}">
                <a14:useLocalDpi xmlns:a14="http://schemas.microsoft.com/office/drawing/2010/main" val="0"/>
              </a:ext>
            </a:extLst>
          </a:blip>
          <a:srcRect t="8296" b="9041"/>
          <a:stretch/>
        </p:blipFill>
        <p:spPr>
          <a:xfrm>
            <a:off x="18413166" y="21335205"/>
            <a:ext cx="6376898" cy="9094014"/>
          </a:xfrm>
          <a:prstGeom prst="rect">
            <a:avLst/>
          </a:prstGeom>
        </p:spPr>
      </p:pic>
      <p:pic>
        <p:nvPicPr>
          <p:cNvPr id="12" name="Picture 11">
            <a:extLst>
              <a:ext uri="{FF2B5EF4-FFF2-40B4-BE49-F238E27FC236}">
                <a16:creationId xmlns:a16="http://schemas.microsoft.com/office/drawing/2014/main" id="{AE497BFD-F1DB-2540-9CC4-D1A42A0AF27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33800" y="31618070"/>
            <a:ext cx="5851774" cy="10420967"/>
          </a:xfrm>
          <a:prstGeom prst="rect">
            <a:avLst/>
          </a:prstGeom>
        </p:spPr>
      </p:pic>
      <p:pic>
        <p:nvPicPr>
          <p:cNvPr id="17" name="Picture 16">
            <a:extLst>
              <a:ext uri="{FF2B5EF4-FFF2-40B4-BE49-F238E27FC236}">
                <a16:creationId xmlns:a16="http://schemas.microsoft.com/office/drawing/2014/main" id="{0C1607B6-0F47-8E41-A07D-D31EBE496FBB}"/>
              </a:ext>
            </a:extLst>
          </p:cNvPr>
          <p:cNvPicPr>
            <a:picLocks noChangeAspect="1"/>
          </p:cNvPicPr>
          <p:nvPr/>
        </p:nvPicPr>
        <p:blipFill rotWithShape="1">
          <a:blip r:embed="rId15">
            <a:extLst>
              <a:ext uri="{28A0092B-C50C-407E-A947-70E740481C1C}">
                <a14:useLocalDpi xmlns:a14="http://schemas.microsoft.com/office/drawing/2010/main" val="0"/>
              </a:ext>
            </a:extLst>
          </a:blip>
          <a:srcRect t="-744" r="32704" b="32101"/>
          <a:stretch/>
        </p:blipFill>
        <p:spPr>
          <a:xfrm>
            <a:off x="11746098" y="26537726"/>
            <a:ext cx="6586351" cy="4168491"/>
          </a:xfrm>
          <a:prstGeom prst="rect">
            <a:avLst/>
          </a:prstGeom>
        </p:spPr>
      </p:pic>
      <p:pic>
        <p:nvPicPr>
          <p:cNvPr id="23" name="Picture 22">
            <a:extLst>
              <a:ext uri="{FF2B5EF4-FFF2-40B4-BE49-F238E27FC236}">
                <a16:creationId xmlns:a16="http://schemas.microsoft.com/office/drawing/2014/main" id="{3EC0AEC9-CCDE-2F45-8F88-392AE50C92D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9419" y="26539582"/>
            <a:ext cx="5888174" cy="4166636"/>
          </a:xfrm>
          <a:prstGeom prst="rect">
            <a:avLst/>
          </a:prstGeom>
        </p:spPr>
      </p:pic>
      <p:pic>
        <p:nvPicPr>
          <p:cNvPr id="81" name="Picture 80">
            <a:extLst>
              <a:ext uri="{FF2B5EF4-FFF2-40B4-BE49-F238E27FC236}">
                <a16:creationId xmlns:a16="http://schemas.microsoft.com/office/drawing/2014/main" id="{ABE59C4F-A9EA-6640-ACA2-A84F25C1A29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27945" y="17031075"/>
            <a:ext cx="3170757" cy="2378067"/>
          </a:xfrm>
          <a:prstGeom prst="rect">
            <a:avLst/>
          </a:prstGeom>
        </p:spPr>
      </p:pic>
      <p:pic>
        <p:nvPicPr>
          <p:cNvPr id="82" name="Picture 81">
            <a:extLst>
              <a:ext uri="{FF2B5EF4-FFF2-40B4-BE49-F238E27FC236}">
                <a16:creationId xmlns:a16="http://schemas.microsoft.com/office/drawing/2014/main" id="{A7E94B45-0B62-4148-BE56-4D9D87CBF321}"/>
              </a:ext>
            </a:extLst>
          </p:cNvPr>
          <p:cNvPicPr>
            <a:picLocks noChangeAspect="1"/>
          </p:cNvPicPr>
          <p:nvPr/>
        </p:nvPicPr>
        <p:blipFill rotWithShape="1">
          <a:blip r:embed="rId18">
            <a:extLst>
              <a:ext uri="{28A0092B-C50C-407E-A947-70E740481C1C}">
                <a14:useLocalDpi xmlns:a14="http://schemas.microsoft.com/office/drawing/2010/main" val="0"/>
              </a:ext>
            </a:extLst>
          </a:blip>
          <a:srcRect l="28369" r="24852"/>
          <a:stretch/>
        </p:blipFill>
        <p:spPr>
          <a:xfrm flipH="1">
            <a:off x="241301" y="8877696"/>
            <a:ext cx="5626625" cy="5688134"/>
          </a:xfrm>
          <a:prstGeom prst="rect">
            <a:avLst/>
          </a:prstGeom>
        </p:spPr>
      </p:pic>
      <p:pic>
        <p:nvPicPr>
          <p:cNvPr id="28" name="Picture 27">
            <a:extLst>
              <a:ext uri="{FF2B5EF4-FFF2-40B4-BE49-F238E27FC236}">
                <a16:creationId xmlns:a16="http://schemas.microsoft.com/office/drawing/2014/main" id="{44806B0E-E4CE-5341-AC2E-73B9C362FF2A}"/>
              </a:ext>
            </a:extLst>
          </p:cNvPr>
          <p:cNvPicPr>
            <a:picLocks noChangeAspect="1"/>
          </p:cNvPicPr>
          <p:nvPr/>
        </p:nvPicPr>
        <p:blipFill rotWithShape="1">
          <a:blip r:embed="rId19">
            <a:extLst>
              <a:ext uri="{28A0092B-C50C-407E-A947-70E740481C1C}">
                <a14:useLocalDpi xmlns:a14="http://schemas.microsoft.com/office/drawing/2010/main" val="0"/>
              </a:ext>
            </a:extLst>
          </a:blip>
          <a:srcRect r="6615"/>
          <a:stretch/>
        </p:blipFill>
        <p:spPr>
          <a:xfrm>
            <a:off x="11747920" y="21339213"/>
            <a:ext cx="6584530" cy="4126335"/>
          </a:xfrm>
          <a:prstGeom prst="rect">
            <a:avLst/>
          </a:prstGeom>
        </p:spPr>
      </p:pic>
      <p:sp>
        <p:nvSpPr>
          <p:cNvPr id="86" name="TextBox 85">
            <a:extLst>
              <a:ext uri="{FF2B5EF4-FFF2-40B4-BE49-F238E27FC236}">
                <a16:creationId xmlns:a16="http://schemas.microsoft.com/office/drawing/2014/main" id="{C1060A42-AB50-FC46-9DB2-B8495356549F}"/>
              </a:ext>
            </a:extLst>
          </p:cNvPr>
          <p:cNvSpPr txBox="1"/>
          <p:nvPr/>
        </p:nvSpPr>
        <p:spPr>
          <a:xfrm>
            <a:off x="425450" y="5168900"/>
            <a:ext cx="13610946" cy="3785652"/>
          </a:xfrm>
          <a:prstGeom prst="rect">
            <a:avLst/>
          </a:prstGeom>
          <a:noFill/>
        </p:spPr>
        <p:txBody>
          <a:bodyPr wrap="square" rtlCol="0">
            <a:spAutoFit/>
          </a:bodyPr>
          <a:lstStyle/>
          <a:p>
            <a:r>
              <a:rPr lang="en-US" sz="2400" dirty="0">
                <a:latin typeface="Avenir Roman" panose="02000503020000020003" pitchFamily="2" charset="0"/>
              </a:rPr>
              <a:t>The Ring Imaging Cherenkov Counter is used to:</a:t>
            </a:r>
          </a:p>
          <a:p>
            <a:endParaRPr lang="en-US" sz="2400" dirty="0">
              <a:latin typeface="Avenir Roman" panose="02000503020000020003" pitchFamily="2" charset="0"/>
            </a:endParaRPr>
          </a:p>
          <a:p>
            <a:pPr marL="342900" indent="-342900">
              <a:buFont typeface="Arial" panose="020B0604020202020204" pitchFamily="34" charset="0"/>
              <a:buChar char="•"/>
            </a:pPr>
            <a:r>
              <a:rPr lang="en-US" sz="2400" b="1" dirty="0">
                <a:latin typeface="Avenir Roman" panose="02000503020000020003" pitchFamily="2" charset="0"/>
              </a:rPr>
              <a:t>Discriminate between </a:t>
            </a:r>
            <a:r>
              <a:rPr lang="en-US" sz="2400" b="1" dirty="0" err="1">
                <a:solidFill>
                  <a:prstClr val="black"/>
                </a:solidFill>
                <a:latin typeface="Avenir Roman" panose="02000503020000020003" pitchFamily="2" charset="0"/>
              </a:rPr>
              <a:t>pions</a:t>
            </a:r>
            <a:r>
              <a:rPr lang="en-US" sz="2400" b="1" dirty="0">
                <a:solidFill>
                  <a:prstClr val="black"/>
                </a:solidFill>
                <a:latin typeface="Avenir Roman" panose="02000503020000020003" pitchFamily="2" charset="0"/>
              </a:rPr>
              <a:t>, kaons and protons</a:t>
            </a:r>
          </a:p>
          <a:p>
            <a:endParaRPr lang="en-US" sz="2400" dirty="0">
              <a:latin typeface="Avenir Roman" panose="02000503020000020003" pitchFamily="2" charset="0"/>
            </a:endParaRPr>
          </a:p>
          <a:p>
            <a:r>
              <a:rPr lang="en-US" sz="2400" dirty="0">
                <a:latin typeface="Avenir Roman" panose="02000503020000020003" pitchFamily="2" charset="0"/>
              </a:rPr>
              <a:t>When electrons pass through the RICH aerogel they are going faster than light does inside the aerogel. Consequently, they emit light. This effect (named after Cherenkov) is similar to the sonic boom of planes when they accelerate to a speed faster than the speed of sound.</a:t>
            </a:r>
          </a:p>
          <a:p>
            <a:r>
              <a:rPr lang="en-US" sz="2400" dirty="0">
                <a:latin typeface="Avenir Roman" panose="02000503020000020003" pitchFamily="2" charset="0"/>
              </a:rPr>
              <a:t>Such light wave is detected in the forms of </a:t>
            </a:r>
            <a:r>
              <a:rPr lang="en-US" sz="2400" b="1" dirty="0">
                <a:latin typeface="Avenir Roman" panose="02000503020000020003" pitchFamily="2" charset="0"/>
              </a:rPr>
              <a:t>rings</a:t>
            </a:r>
            <a:r>
              <a:rPr lang="en-US" sz="2400" dirty="0">
                <a:latin typeface="Avenir Roman" panose="02000503020000020003" pitchFamily="2" charset="0"/>
              </a:rPr>
              <a:t>, the smaller the radius the larger the particle’s momentum. By combining the momentum and the </a:t>
            </a:r>
            <a:r>
              <a:rPr lang="en-US" sz="2400" b="1" dirty="0">
                <a:latin typeface="Avenir Roman" panose="02000503020000020003" pitchFamily="2" charset="0"/>
              </a:rPr>
              <a:t>ring radius </a:t>
            </a:r>
            <a:r>
              <a:rPr lang="en-US" sz="2400" dirty="0">
                <a:latin typeface="Avenir Roman" panose="02000503020000020003" pitchFamily="2" charset="0"/>
              </a:rPr>
              <a:t>we can determine if a particle is a pion, a kaon or a proton.</a:t>
            </a:r>
            <a:endParaRPr lang="en-US" sz="2400" b="1" dirty="0">
              <a:latin typeface="Avenir Roman" panose="02000503020000020003" pitchFamily="2" charset="0"/>
            </a:endParaRPr>
          </a:p>
        </p:txBody>
      </p:sp>
      <p:pic>
        <p:nvPicPr>
          <p:cNvPr id="31" name="Picture 30">
            <a:extLst>
              <a:ext uri="{FF2B5EF4-FFF2-40B4-BE49-F238E27FC236}">
                <a16:creationId xmlns:a16="http://schemas.microsoft.com/office/drawing/2014/main" id="{D359F7D6-C696-FA4B-B8DA-B57677312679}"/>
              </a:ext>
            </a:extLst>
          </p:cNvPr>
          <p:cNvPicPr>
            <a:picLocks noChangeAspect="1"/>
          </p:cNvPicPr>
          <p:nvPr/>
        </p:nvPicPr>
        <p:blipFill rotWithShape="1">
          <a:blip r:embed="rId20">
            <a:extLst>
              <a:ext uri="{28A0092B-C50C-407E-A947-70E740481C1C}">
                <a14:useLocalDpi xmlns:a14="http://schemas.microsoft.com/office/drawing/2010/main" val="0"/>
              </a:ext>
            </a:extLst>
          </a:blip>
          <a:srcRect l="2170" r="4035"/>
          <a:stretch/>
        </p:blipFill>
        <p:spPr>
          <a:xfrm>
            <a:off x="23437850" y="5183056"/>
            <a:ext cx="6574320" cy="5756957"/>
          </a:xfrm>
          <a:prstGeom prst="rect">
            <a:avLst/>
          </a:prstGeom>
        </p:spPr>
      </p:pic>
      <p:pic>
        <p:nvPicPr>
          <p:cNvPr id="33" name="Picture 32">
            <a:extLst>
              <a:ext uri="{FF2B5EF4-FFF2-40B4-BE49-F238E27FC236}">
                <a16:creationId xmlns:a16="http://schemas.microsoft.com/office/drawing/2014/main" id="{179E5E3A-863C-2541-9E2D-612F05CFC9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926645" y="8883210"/>
            <a:ext cx="8109751" cy="6554565"/>
          </a:xfrm>
          <a:prstGeom prst="rect">
            <a:avLst/>
          </a:prstGeom>
        </p:spPr>
      </p:pic>
      <p:sp>
        <p:nvSpPr>
          <p:cNvPr id="103" name="TextBox 102">
            <a:extLst>
              <a:ext uri="{FF2B5EF4-FFF2-40B4-BE49-F238E27FC236}">
                <a16:creationId xmlns:a16="http://schemas.microsoft.com/office/drawing/2014/main" id="{E301FE64-312C-6044-BAA3-3D78D6017C5A}"/>
              </a:ext>
            </a:extLst>
          </p:cNvPr>
          <p:cNvSpPr txBox="1"/>
          <p:nvPr/>
        </p:nvSpPr>
        <p:spPr>
          <a:xfrm>
            <a:off x="287380" y="25713271"/>
            <a:ext cx="5876804"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Sandro </a:t>
            </a:r>
            <a:r>
              <a:rPr lang="en-US" dirty="0" err="1">
                <a:latin typeface="Avenir Roman" panose="02000503020000020003" pitchFamily="2" charset="0"/>
              </a:rPr>
              <a:t>Tomassini</a:t>
            </a:r>
            <a:r>
              <a:rPr lang="en-US" dirty="0">
                <a:latin typeface="Avenir Roman" panose="02000503020000020003" pitchFamily="2" charset="0"/>
              </a:rPr>
              <a:t> installing the aerogel tiles. Careful, each one costs $3,000!</a:t>
            </a:r>
          </a:p>
        </p:txBody>
      </p:sp>
      <p:pic>
        <p:nvPicPr>
          <p:cNvPr id="35" name="Picture 34">
            <a:extLst>
              <a:ext uri="{FF2B5EF4-FFF2-40B4-BE49-F238E27FC236}">
                <a16:creationId xmlns:a16="http://schemas.microsoft.com/office/drawing/2014/main" id="{1AEB1865-D7DE-B34C-8161-AB69187BD57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6216524" y="36762955"/>
            <a:ext cx="7360742" cy="5205325"/>
          </a:xfrm>
          <a:prstGeom prst="rect">
            <a:avLst/>
          </a:prstGeom>
        </p:spPr>
      </p:pic>
      <p:sp>
        <p:nvSpPr>
          <p:cNvPr id="105" name="TextBox 104">
            <a:extLst>
              <a:ext uri="{FF2B5EF4-FFF2-40B4-BE49-F238E27FC236}">
                <a16:creationId xmlns:a16="http://schemas.microsoft.com/office/drawing/2014/main" id="{A8A9B3F1-5B94-5F47-8BF9-360DB22FFB0C}"/>
              </a:ext>
            </a:extLst>
          </p:cNvPr>
          <p:cNvSpPr txBox="1"/>
          <p:nvPr/>
        </p:nvSpPr>
        <p:spPr>
          <a:xfrm>
            <a:off x="11747920" y="25452259"/>
            <a:ext cx="6584530" cy="969496"/>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The last picture of the inside of RICH before covering it up and make it 100% light tight: not even one single photon from daylight is getting inside the box.</a:t>
            </a:r>
          </a:p>
        </p:txBody>
      </p:sp>
      <p:sp>
        <p:nvSpPr>
          <p:cNvPr id="107" name="TextBox 106">
            <a:extLst>
              <a:ext uri="{FF2B5EF4-FFF2-40B4-BE49-F238E27FC236}">
                <a16:creationId xmlns:a16="http://schemas.microsoft.com/office/drawing/2014/main" id="{92DBDC06-9059-2F4D-912F-67D701769AA6}"/>
              </a:ext>
            </a:extLst>
          </p:cNvPr>
          <p:cNvSpPr txBox="1"/>
          <p:nvPr/>
        </p:nvSpPr>
        <p:spPr>
          <a:xfrm>
            <a:off x="6277287" y="30971516"/>
            <a:ext cx="5379697"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Roman" panose="02000503020000020003" pitchFamily="2" charset="0"/>
              </a:rPr>
              <a:t>All RICH mirrors installed in the frame. </a:t>
            </a:r>
          </a:p>
        </p:txBody>
      </p:sp>
      <p:pic>
        <p:nvPicPr>
          <p:cNvPr id="41" name="Picture 40">
            <a:extLst>
              <a:ext uri="{FF2B5EF4-FFF2-40B4-BE49-F238E27FC236}">
                <a16:creationId xmlns:a16="http://schemas.microsoft.com/office/drawing/2014/main" id="{B3DAD76A-1C11-F04C-9D77-DD449CDF185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3697378" y="31644064"/>
            <a:ext cx="6389258" cy="4089493"/>
          </a:xfrm>
          <a:prstGeom prst="rect">
            <a:avLst/>
          </a:prstGeom>
        </p:spPr>
      </p:pic>
      <p:sp>
        <p:nvSpPr>
          <p:cNvPr id="108" name="TextBox 107">
            <a:extLst>
              <a:ext uri="{FF2B5EF4-FFF2-40B4-BE49-F238E27FC236}">
                <a16:creationId xmlns:a16="http://schemas.microsoft.com/office/drawing/2014/main" id="{B324A360-0949-8B47-B5F4-8CB268897F6B}"/>
              </a:ext>
            </a:extLst>
          </p:cNvPr>
          <p:cNvSpPr txBox="1"/>
          <p:nvPr/>
        </p:nvSpPr>
        <p:spPr>
          <a:xfrm>
            <a:off x="5327945" y="19430401"/>
            <a:ext cx="3170757" cy="692497"/>
          </a:xfrm>
          <a:prstGeom prst="rect">
            <a:avLst/>
          </a:prstGeom>
          <a:noFill/>
          <a:ln>
            <a:solidFill>
              <a:schemeClr val="accent1">
                <a:shade val="50000"/>
              </a:schemeClr>
            </a:solidFill>
          </a:ln>
        </p:spPr>
        <p:txBody>
          <a:bodyPr wrap="square" tIns="91440" rtlCol="0">
            <a:spAutoFit/>
          </a:bodyPr>
          <a:lstStyle/>
          <a:p>
            <a:pPr algn="just"/>
            <a:r>
              <a:rPr lang="en-US" dirty="0">
                <a:latin typeface="Avenir Roman" panose="02000503020000020003" pitchFamily="2" charset="0"/>
              </a:rPr>
              <a:t>Two photo-sensors, each 64 pixels.</a:t>
            </a:r>
          </a:p>
        </p:txBody>
      </p:sp>
      <p:sp>
        <p:nvSpPr>
          <p:cNvPr id="4" name="Freeform 3">
            <a:extLst>
              <a:ext uri="{FF2B5EF4-FFF2-40B4-BE49-F238E27FC236}">
                <a16:creationId xmlns:a16="http://schemas.microsoft.com/office/drawing/2014/main" id="{82BBE7DB-AE0A-824B-BC3C-8E7C94488914}"/>
              </a:ext>
            </a:extLst>
          </p:cNvPr>
          <p:cNvSpPr/>
          <p:nvPr/>
        </p:nvSpPr>
        <p:spPr>
          <a:xfrm>
            <a:off x="257346" y="13015143"/>
            <a:ext cx="5590434" cy="339477"/>
          </a:xfrm>
          <a:custGeom>
            <a:avLst/>
            <a:gdLst>
              <a:gd name="connsiteX0" fmla="*/ 5590434 w 5590434"/>
              <a:gd name="connsiteY0" fmla="*/ 0 h 339477"/>
              <a:gd name="connsiteX1" fmla="*/ 0 w 5590434"/>
              <a:gd name="connsiteY1" fmla="*/ 339477 h 339477"/>
            </a:gdLst>
            <a:ahLst/>
            <a:cxnLst>
              <a:cxn ang="0">
                <a:pos x="connsiteX0" y="connsiteY0"/>
              </a:cxn>
              <a:cxn ang="0">
                <a:pos x="connsiteX1" y="connsiteY1"/>
              </a:cxn>
            </a:cxnLst>
            <a:rect l="l" t="t" r="r" b="b"/>
            <a:pathLst>
              <a:path w="5590434" h="339477">
                <a:moveTo>
                  <a:pt x="5590434" y="0"/>
                </a:moveTo>
                <a:lnTo>
                  <a:pt x="0" y="339477"/>
                </a:ln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2417</TotalTime>
  <Words>834</Words>
  <Application>Microsoft Macintosh PowerPoint</Application>
  <PresentationFormat>Custom</PresentationFormat>
  <Paragraphs>59</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宋体</vt:lpstr>
      <vt:lpstr>Arial</vt:lpstr>
      <vt:lpstr>Arial Black</vt:lpstr>
      <vt:lpstr>Avenir Roman</vt:lpstr>
      <vt:lpstr>Calibri</vt:lpstr>
      <vt:lpstr>Wingdings</vt:lpstr>
      <vt:lpstr>Office Theme</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254</cp:revision>
  <cp:lastPrinted>2018-04-25T20:58:51Z</cp:lastPrinted>
  <dcterms:created xsi:type="dcterms:W3CDTF">2006-08-16T00:00:00Z</dcterms:created>
  <dcterms:modified xsi:type="dcterms:W3CDTF">2018-05-09T17:51:08Z</dcterms:modified>
</cp:coreProperties>
</file>